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2" r:id="rId2"/>
    <p:sldId id="522" r:id="rId3"/>
    <p:sldId id="398" r:id="rId4"/>
    <p:sldId id="517" r:id="rId5"/>
    <p:sldId id="518" r:id="rId6"/>
    <p:sldId id="535" r:id="rId7"/>
    <p:sldId id="523" r:id="rId8"/>
    <p:sldId id="524" r:id="rId9"/>
    <p:sldId id="526" r:id="rId10"/>
    <p:sldId id="525" r:id="rId11"/>
    <p:sldId id="521" r:id="rId12"/>
    <p:sldId id="519" r:id="rId13"/>
    <p:sldId id="527" r:id="rId14"/>
    <p:sldId id="520" r:id="rId15"/>
    <p:sldId id="529" r:id="rId16"/>
    <p:sldId id="530" r:id="rId17"/>
    <p:sldId id="531" r:id="rId18"/>
    <p:sldId id="533" r:id="rId19"/>
    <p:sldId id="532" r:id="rId20"/>
    <p:sldId id="528" r:id="rId21"/>
    <p:sldId id="534" r:id="rId22"/>
    <p:sldId id="306" r:id="rId23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3F"/>
    <a:srgbClr val="33CC33"/>
    <a:srgbClr val="FF9966"/>
    <a:srgbClr val="66CCFF"/>
    <a:srgbClr val="FF5050"/>
    <a:srgbClr val="00CC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86444" autoAdjust="0"/>
  </p:normalViewPr>
  <p:slideViewPr>
    <p:cSldViewPr>
      <p:cViewPr>
        <p:scale>
          <a:sx n="69" d="100"/>
          <a:sy n="69" d="100"/>
        </p:scale>
        <p:origin x="-15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2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BCF96AB-AA78-4E94-ADEE-029DD48EC4FB}" type="datetimeFigureOut">
              <a:rPr lang="de-AT"/>
              <a:pPr>
                <a:defRPr/>
              </a:pPr>
              <a:t>03.04.2014</a:t>
            </a:fld>
            <a:endParaRPr lang="de-AT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79A0532-729D-4700-AF39-3B158CCE680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8419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7D21ED-D28C-498D-96E1-61B98FC14A0B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3F82FD-A3D0-4CB6-B1ED-6F4AA7070A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04616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15363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AE4A3-DA09-4355-94A4-E6B7DEE1F285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pomeni pol</a:t>
            </a:r>
            <a:r>
              <a:rPr lang="sl-SI" baseline="0" dirty="0" smtClean="0"/>
              <a:t> rdeč in pol zelen semafor???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pomeni pol</a:t>
            </a:r>
            <a:r>
              <a:rPr lang="sl-SI" baseline="0" dirty="0" smtClean="0"/>
              <a:t> rdeč in pol zelen semafor???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pomeni pol</a:t>
            </a:r>
            <a:r>
              <a:rPr lang="sl-SI" baseline="0" dirty="0" smtClean="0"/>
              <a:t> rdeč in pol zelen semafor???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pomeni pol</a:t>
            </a:r>
            <a:r>
              <a:rPr lang="sl-SI" baseline="0" dirty="0" smtClean="0"/>
              <a:t> rdeč in pol zelen semafor???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Opozori, da se gumb poročilo (neaktivno) pri določeni aktivnosti vidi, ko vse </a:t>
            </a:r>
            <a:r>
              <a:rPr lang="sl-SI" baseline="0" dirty="0" smtClean="0"/>
              <a:t>vpišeš in shraniš (na 1. strani). </a:t>
            </a:r>
          </a:p>
          <a:p>
            <a:r>
              <a:rPr lang="sl-SI" baseline="0" dirty="0" smtClean="0"/>
              <a:t>Gumb postane aktiven takrat ko je aktivnost poslana v pregled in potrjena iz strani regijskega koordinatorja.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pomeni pol</a:t>
            </a:r>
            <a:r>
              <a:rPr lang="sl-SI" baseline="0" dirty="0" smtClean="0"/>
              <a:t> rdeč in pol zelen semafor???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pomeni pol</a:t>
            </a:r>
            <a:r>
              <a:rPr lang="sl-SI" baseline="0" dirty="0" smtClean="0"/>
              <a:t> rdeč in pol zelen semafor???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pomeni pol</a:t>
            </a:r>
            <a:r>
              <a:rPr lang="sl-SI" baseline="0" dirty="0" smtClean="0"/>
              <a:t> rdeč in pol zelen semafor???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Kaj pomeni pol</a:t>
            </a:r>
            <a:r>
              <a:rPr lang="sl-SI" baseline="0" dirty="0" smtClean="0"/>
              <a:t> rdeč in pol zelen semafor???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F82FD-A3D0-4CB6-B1ED-6F4AA7070A50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627F-0D39-4294-9013-B80B8959ACBD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0925-9A48-46E3-B9BE-FBA1F93ED7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5E571-D6FA-4AEC-B89F-268D664FD444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8957-F4B3-4D97-9A0A-4A3261D0EE4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C090-67EC-40C5-B2D8-F65CD90A1D77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C83F-726F-4A49-ADE8-315C052A969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0629-AEDC-4B79-9D3E-F5073B1567D5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FE2A-C786-40B8-8395-80A28A380D9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CE04-5E30-4D0B-972B-5491EF9682DB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4C97-FF38-4B9A-B9D0-422608D04A2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1E2-06BC-46EB-AA54-5EAD7B3011A2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5158-3CBA-44C6-8B9F-F6CE1D49638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F970-8E49-42C0-9933-12422F876D02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FF8-3388-4E2C-BC66-B68259A4009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94B5-74E0-49B6-8242-2D111D78FA22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73CB-2378-4050-8D63-3503096011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8681-8A79-436D-8E61-23DC46EF827D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68A2-3877-45E8-B260-40D844408D0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4BAC-E11A-4719-9312-DF0362BB7B68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1934-FA7D-4785-B21C-83EAC3ED05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AB76-0DB1-4509-94B5-3B6EFACB99B6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BDB2-B814-435A-B7AD-E9499C7DCD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2051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60FD70-AB5F-4B6E-8996-C70CB78FBB05}" type="datetimeFigureOut">
              <a:rPr lang="sl-SI"/>
              <a:pPr>
                <a:defRPr/>
              </a:pPr>
              <a:t>3.4.2014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6A557-F92C-4F0D-96C2-DD4E0E1B0AB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857375" y="1571625"/>
            <a:ext cx="6572250" cy="3571875"/>
          </a:xfrm>
          <a:prstGeom prst="rect">
            <a:avLst/>
          </a:prstGeom>
          <a:solidFill>
            <a:srgbClr val="00AF3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sl-SI" sz="20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sl-SI" sz="20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</a:br>
            <a:r>
              <a:rPr lang="sl-SI" sz="40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PREDSTAVITEV </a:t>
            </a:r>
          </a:p>
          <a:p>
            <a:pPr algn="ctr">
              <a:defRPr/>
            </a:pPr>
            <a:r>
              <a:rPr lang="sl-SI" sz="40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EKO APLIKACIJE</a:t>
            </a:r>
            <a:endParaRPr lang="sl-SI" sz="4000" b="1" spc="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sl-SI" sz="2400" b="1" spc="1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sl-SI" sz="24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Pomladni sejem Gornja Radgona</a:t>
            </a:r>
            <a:br>
              <a:rPr lang="sl-SI" sz="24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</a:br>
            <a:r>
              <a:rPr lang="sl-SI" sz="24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3. april 2014</a:t>
            </a:r>
            <a:r>
              <a:rPr lang="sl-SI" sz="20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sl-SI" sz="20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</a:br>
            <a:r>
              <a:rPr lang="sl-SI" sz="24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sl-SI" sz="24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sl-SI" sz="24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</a:br>
            <a:endParaRPr lang="sl-SI" sz="2400" b="1" spc="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</p:txBody>
      </p:sp>
      <p:grpSp>
        <p:nvGrpSpPr>
          <p:cNvPr id="4099" name="Skupina 13"/>
          <p:cNvGrpSpPr>
            <a:grpSpLocks/>
          </p:cNvGrpSpPr>
          <p:nvPr/>
        </p:nvGrpSpPr>
        <p:grpSpPr bwMode="auto">
          <a:xfrm>
            <a:off x="214313" y="144463"/>
            <a:ext cx="1000125" cy="6475412"/>
            <a:chOff x="214282" y="144000"/>
            <a:chExt cx="1000132" cy="6475894"/>
          </a:xfrm>
        </p:grpSpPr>
        <p:pic>
          <p:nvPicPr>
            <p:cNvPr id="4100" name="Picture 0" descr="Ekosola_marec_2011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Slika 15" descr="Logo DOVES - velik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Pravokotnik 16"/>
            <p:cNvSpPr/>
            <p:nvPr/>
          </p:nvSpPr>
          <p:spPr>
            <a:xfrm>
              <a:off x="214282" y="1571268"/>
              <a:ext cx="1000132" cy="3572141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87624" y="476672"/>
            <a:ext cx="6840760" cy="648072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Če ni izpolnjen </a:t>
            </a:r>
            <a:r>
              <a:rPr lang="sl-SI" sz="3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eko</a:t>
            </a: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akcijski načrt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34043" r="27637" b="8681"/>
          <a:stretch>
            <a:fillRect/>
          </a:stretch>
        </p:blipFill>
        <p:spPr bwMode="auto">
          <a:xfrm>
            <a:off x="1043608" y="1628800"/>
            <a:ext cx="7062755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078" t="18133" r="28532" b="5499"/>
          <a:stretch>
            <a:fillRect/>
          </a:stretch>
        </p:blipFill>
        <p:spPr bwMode="auto">
          <a:xfrm>
            <a:off x="1691680" y="1340768"/>
            <a:ext cx="570418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87624" y="476672"/>
            <a:ext cx="6840760" cy="648072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Če ni izpolnjen </a:t>
            </a:r>
            <a:r>
              <a:rPr lang="sl-SI" sz="3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eko</a:t>
            </a: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akcijski načrt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624" y="332656"/>
            <a:ext cx="6840760" cy="504056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Če ni izpolnjen </a:t>
            </a:r>
            <a:r>
              <a:rPr lang="sl-SI" sz="3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eko</a:t>
            </a: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akcijski načrt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216" t="27679" r="32110" b="5499"/>
          <a:stretch>
            <a:fillRect/>
          </a:stretch>
        </p:blipFill>
        <p:spPr bwMode="auto">
          <a:xfrm>
            <a:off x="1835696" y="1052736"/>
            <a:ext cx="5472608" cy="560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624" y="476672"/>
            <a:ext cx="6840760" cy="504056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Poročilo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743" t="23934" r="24804" b="5499"/>
          <a:stretch>
            <a:fillRect/>
          </a:stretch>
        </p:blipFill>
        <p:spPr bwMode="auto">
          <a:xfrm>
            <a:off x="1403648" y="1340768"/>
            <a:ext cx="6408712" cy="494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624" y="332656"/>
            <a:ext cx="6840760" cy="576064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Če kliknete na NE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165" t="24497" r="24954" b="5499"/>
          <a:stretch>
            <a:fillRect/>
          </a:stretch>
        </p:blipFill>
        <p:spPr bwMode="auto">
          <a:xfrm>
            <a:off x="1259632" y="1196752"/>
            <a:ext cx="66443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332656"/>
            <a:ext cx="8208912" cy="576064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Če kliknete na izvoz v primer dobre prakse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844" t="8587" r="35688" b="10272"/>
          <a:stretch>
            <a:fillRect/>
          </a:stretch>
        </p:blipFill>
        <p:spPr bwMode="auto">
          <a:xfrm>
            <a:off x="323527" y="1052736"/>
            <a:ext cx="240591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 l="42252" t="8657" r="35611" b="11610"/>
          <a:stretch>
            <a:fillRect/>
          </a:stretch>
        </p:blipFill>
        <p:spPr bwMode="auto">
          <a:xfrm>
            <a:off x="2987824" y="1052736"/>
            <a:ext cx="270252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 l="42334" t="21282" r="36082" b="3907"/>
          <a:stretch>
            <a:fillRect/>
          </a:stretch>
        </p:blipFill>
        <p:spPr bwMode="auto">
          <a:xfrm>
            <a:off x="5868144" y="1052736"/>
            <a:ext cx="28083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624" y="332656"/>
            <a:ext cx="6840760" cy="504056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Kliknete na gumb pošlji v pregled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638" t="34043" r="27637" b="5499"/>
          <a:stretch>
            <a:fillRect/>
          </a:stretch>
        </p:blipFill>
        <p:spPr bwMode="auto">
          <a:xfrm>
            <a:off x="1043608" y="1124744"/>
            <a:ext cx="7143952" cy="542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638" t="34043" r="27637" b="21409"/>
          <a:stretch>
            <a:fillRect/>
          </a:stretch>
        </p:blipFill>
        <p:spPr bwMode="auto">
          <a:xfrm>
            <a:off x="179512" y="1196752"/>
            <a:ext cx="87438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7624" y="332656"/>
            <a:ext cx="6840760" cy="504056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Potrdite pošlji v pregled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332656"/>
            <a:ext cx="8280920" cy="504056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Pogled na 2. strani, ko je poslano v pregled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216" t="30861" r="32110" b="3908"/>
          <a:stretch>
            <a:fillRect/>
          </a:stretch>
        </p:blipFill>
        <p:spPr bwMode="auto">
          <a:xfrm>
            <a:off x="1691680" y="980728"/>
            <a:ext cx="56886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110" t="30861" r="31215" b="19818"/>
          <a:stretch>
            <a:fillRect/>
          </a:stretch>
        </p:blipFill>
        <p:spPr bwMode="auto">
          <a:xfrm>
            <a:off x="1043608" y="1124744"/>
            <a:ext cx="7056784" cy="533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332656"/>
            <a:ext cx="8280920" cy="504056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Pogled na 1. strani, ko je poslano v pregled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857750" y="1785938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GB" sz="220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99592" y="476672"/>
            <a:ext cx="7140575" cy="984721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Kaj je potrebno narediti za ohranitev oziroma potrditev zelene zastave</a:t>
            </a:r>
            <a:endParaRPr lang="sl-SI" sz="28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3317" name="Rectangle 3"/>
          <p:cNvSpPr txBox="1">
            <a:spLocks/>
          </p:cNvSpPr>
          <p:nvPr/>
        </p:nvSpPr>
        <p:spPr bwMode="auto">
          <a:xfrm>
            <a:off x="899592" y="1916832"/>
            <a:ext cx="7258050" cy="412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Izpolnjen in potrjen </a:t>
            </a:r>
            <a:r>
              <a:rPr lang="sl-SI" sz="2400" dirty="0" err="1" smtClean="0"/>
              <a:t>eko</a:t>
            </a:r>
            <a:r>
              <a:rPr lang="sl-SI" sz="2400" dirty="0" smtClean="0"/>
              <a:t> akcijski načrt za šolsko leto 2013/14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Poročilo o opravljenem </a:t>
            </a:r>
            <a:r>
              <a:rPr lang="sl-SI" sz="2400" dirty="0" err="1" smtClean="0"/>
              <a:t>ekoakcijskem</a:t>
            </a:r>
            <a:r>
              <a:rPr lang="sl-SI" sz="2400" dirty="0" smtClean="0"/>
              <a:t> načrtu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>
                <a:cs typeface="Arial" charset="0"/>
              </a:rPr>
              <a:t>Plačana pristojbina za šolsko leto 2013/14</a:t>
            </a:r>
            <a:endParaRPr lang="sl-SI" sz="2400" dirty="0"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11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638" t="26088" r="28532" b="5499"/>
          <a:stretch>
            <a:fillRect/>
          </a:stretch>
        </p:blipFill>
        <p:spPr bwMode="auto">
          <a:xfrm>
            <a:off x="1763688" y="1556792"/>
            <a:ext cx="5832648" cy="511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624" y="476672"/>
            <a:ext cx="6840760" cy="648072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Potrjeno poročilo v celoti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857750" y="1785938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GB" sz="220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500063"/>
            <a:ext cx="8173219" cy="552673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Predvidene novosti v </a:t>
            </a:r>
            <a:r>
              <a:rPr lang="sl-SI" sz="28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eko</a:t>
            </a:r>
            <a:r>
              <a:rPr lang="sl-SI" sz="2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aplikaciji v 2014/15</a:t>
            </a:r>
            <a:endParaRPr lang="sl-SI" sz="28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3317" name="Rectangle 3"/>
          <p:cNvSpPr txBox="1">
            <a:spLocks/>
          </p:cNvSpPr>
          <p:nvPr/>
        </p:nvSpPr>
        <p:spPr bwMode="auto">
          <a:xfrm>
            <a:off x="467544" y="1628775"/>
            <a:ext cx="8193856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Dostop ravnateljev v </a:t>
            </a:r>
            <a:r>
              <a:rPr lang="sl-SI" sz="2400" dirty="0" err="1" smtClean="0"/>
              <a:t>eko</a:t>
            </a:r>
            <a:r>
              <a:rPr lang="sl-SI" sz="2400" dirty="0" smtClean="0"/>
              <a:t> aplikacijo;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Vidnost </a:t>
            </a:r>
            <a:r>
              <a:rPr lang="sl-SI" sz="2400" dirty="0" err="1" smtClean="0"/>
              <a:t>eko</a:t>
            </a:r>
            <a:r>
              <a:rPr lang="sl-SI" sz="2400" dirty="0" smtClean="0"/>
              <a:t> akcijskega načrta na šolski spletni strani;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err="1" smtClean="0"/>
              <a:t>Eko</a:t>
            </a:r>
            <a:r>
              <a:rPr lang="sl-SI" sz="2400" dirty="0" smtClean="0"/>
              <a:t> akcijski načrt skupaj s poročilom za šolsko leto 2014/15 naj bi bilo dostopno na spletu v drugi polovici junija 2014;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Zbiralne in ozaveščevalne akcije bo možno izbirati iz spuščenega seznama (šifre);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Vnos primerov dobre prakse v EAN;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Bolj prijazno tiskanje </a:t>
            </a:r>
            <a:r>
              <a:rPr lang="sl-SI" sz="2400" dirty="0" smtClean="0">
                <a:sym typeface="Wingdings" pitchFamily="2" charset="2"/>
              </a:rPr>
              <a:t></a:t>
            </a:r>
            <a:endParaRPr lang="sl-SI" sz="2400" dirty="0" smtClean="0"/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400" dirty="0"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11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 txBox="1">
            <a:spLocks/>
          </p:cNvSpPr>
          <p:nvPr/>
        </p:nvSpPr>
        <p:spPr bwMode="auto">
          <a:xfrm>
            <a:off x="611560" y="1412776"/>
            <a:ext cx="797783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3100" dirty="0">
                <a:latin typeface="+mn-lt"/>
                <a:cs typeface="Arial" charset="0"/>
              </a:rPr>
              <a:t>Prijazno vabljeni, da pošljete svoje mnenje (pohvale, kritike, predloge,..) </a:t>
            </a:r>
            <a:r>
              <a:rPr lang="sl-SI" sz="3100" dirty="0" smtClean="0">
                <a:latin typeface="+mn-lt"/>
                <a:cs typeface="Arial" charset="0"/>
              </a:rPr>
              <a:t>glede </a:t>
            </a:r>
            <a:r>
              <a:rPr lang="sl-SI" sz="3100" dirty="0" err="1" smtClean="0">
                <a:latin typeface="+mn-lt"/>
                <a:cs typeface="Arial" charset="0"/>
              </a:rPr>
              <a:t>eko</a:t>
            </a:r>
            <a:r>
              <a:rPr lang="sl-SI" sz="3100" dirty="0" smtClean="0">
                <a:latin typeface="+mn-lt"/>
                <a:cs typeface="Arial" charset="0"/>
              </a:rPr>
              <a:t> aplikacije </a:t>
            </a:r>
            <a:r>
              <a:rPr lang="sl-SI" sz="3100" dirty="0">
                <a:latin typeface="+mn-lt"/>
                <a:cs typeface="Arial" charset="0"/>
              </a:rPr>
              <a:t>na elektronski naslov</a:t>
            </a:r>
          </a:p>
          <a:p>
            <a:pPr marL="173038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sl-SI" sz="3100" dirty="0">
              <a:latin typeface="+mn-lt"/>
              <a:cs typeface="Arial" charset="0"/>
            </a:endParaRPr>
          </a:p>
          <a:p>
            <a:pPr marL="173038"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4400" b="1" dirty="0" err="1">
                <a:solidFill>
                  <a:srgbClr val="00AF3F"/>
                </a:solidFill>
                <a:latin typeface="+mn-lt"/>
                <a:cs typeface="Arial" charset="0"/>
              </a:rPr>
              <a:t>tomaz.pajnic@ekosola.si</a:t>
            </a:r>
            <a:endParaRPr lang="sl-SI" sz="4400" b="1" dirty="0">
              <a:solidFill>
                <a:srgbClr val="00AF3F"/>
              </a:solidFill>
              <a:latin typeface="+mn-lt"/>
              <a:cs typeface="Arial" charset="0"/>
            </a:endParaRPr>
          </a:p>
          <a:p>
            <a:pPr marL="173038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sl-SI" sz="28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857750" y="1785938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GB" sz="220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600" y="620688"/>
            <a:ext cx="7140575" cy="552673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Poročilo 2013/14</a:t>
            </a:r>
            <a:endParaRPr lang="sl-SI" sz="28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3317" name="Rectangle 3"/>
          <p:cNvSpPr txBox="1">
            <a:spLocks/>
          </p:cNvSpPr>
          <p:nvPr/>
        </p:nvSpPr>
        <p:spPr bwMode="auto">
          <a:xfrm>
            <a:off x="683568" y="1628800"/>
            <a:ext cx="7848872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Aplikacija bo aktivna v drugi polovici meseca aprila;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Poročilo je potrebno napisati za vse projekte, akcije in aktivnosti, ki ste jih zapisali v </a:t>
            </a:r>
            <a:r>
              <a:rPr lang="sl-SI" sz="2400" dirty="0" err="1" smtClean="0"/>
              <a:t>eko</a:t>
            </a:r>
            <a:r>
              <a:rPr lang="sl-SI" sz="2400" dirty="0" smtClean="0"/>
              <a:t> akcijskem načrtu za šolsko leto 2013/14;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Dodali bomo kratek </a:t>
            </a:r>
            <a:r>
              <a:rPr lang="sl-SI" sz="2400" dirty="0" err="1" smtClean="0"/>
              <a:t>evalvacijski</a:t>
            </a:r>
            <a:r>
              <a:rPr lang="sl-SI" sz="2400" dirty="0" smtClean="0"/>
              <a:t> vprašalnik, ki bo del poročila;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Poročilo bo potrebno oddati do ponedeljka, 2. junija 2014;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24. 6. 2014 bomo objavili seznam ustanov, ki bodo prejele zeleno zastavo za šolsko leto 2013/14.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400" dirty="0"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11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34532" r="16903" b="15045"/>
          <a:stretch>
            <a:fillRect/>
          </a:stretch>
        </p:blipFill>
        <p:spPr bwMode="auto">
          <a:xfrm>
            <a:off x="179512" y="2276872"/>
            <a:ext cx="874293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404664"/>
            <a:ext cx="8280920" cy="1224136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Trenutni pogled prve strani v </a:t>
            </a:r>
            <a:r>
              <a:rPr lang="sl-SI" sz="3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eko</a:t>
            </a: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aplikaciji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5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(primer neizpolnjenega </a:t>
            </a:r>
            <a:r>
              <a:rPr lang="sl-SI" sz="25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eko</a:t>
            </a:r>
            <a:r>
              <a:rPr lang="sl-SI" sz="25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akcijskega načrta)</a:t>
            </a:r>
            <a:endParaRPr lang="sl-SI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41998" r="16903" b="7090"/>
          <a:stretch>
            <a:fillRect/>
          </a:stretch>
        </p:blipFill>
        <p:spPr bwMode="auto">
          <a:xfrm>
            <a:off x="395536" y="2132856"/>
            <a:ext cx="8507288" cy="367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7544" y="476672"/>
            <a:ext cx="8280920" cy="1224136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Trenutni pogled prve strani v </a:t>
            </a:r>
            <a:r>
              <a:rPr lang="sl-SI" sz="3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eko</a:t>
            </a: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aplikaciji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5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(primer izpolnjenega in potrjenega </a:t>
            </a:r>
            <a:r>
              <a:rPr lang="sl-SI" sz="25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eko</a:t>
            </a:r>
            <a:r>
              <a:rPr lang="sl-SI" sz="25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akcijskega načrta)</a:t>
            </a:r>
            <a:endParaRPr lang="sl-SI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857750" y="1785938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GB" sz="220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600" y="2708920"/>
            <a:ext cx="7140575" cy="1368152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NOVOSTI V EKO APLIKACIJI, KI V TEM TRENUTKU ŠE NISO VIDNE</a:t>
            </a:r>
            <a:endParaRPr lang="sl-SI" sz="28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404665"/>
            <a:ext cx="8064896" cy="936104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Ko bo poročilo aktivno vas bo ob vpisu pričakalo sporočilo, kaj še morate narediti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009" t="19724" r="17798" b="4239"/>
          <a:stretch>
            <a:fillRect/>
          </a:stretch>
        </p:blipFill>
        <p:spPr bwMode="auto">
          <a:xfrm>
            <a:off x="1043608" y="1844824"/>
            <a:ext cx="691270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71600" y="260648"/>
            <a:ext cx="7175500" cy="936104"/>
          </a:xfrm>
          <a:prstGeom prst="rect">
            <a:avLst/>
          </a:prstGeom>
          <a:solidFill>
            <a:srgbClr val="00AF3F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 drugem koraku boste izpolnili </a:t>
            </a:r>
            <a:r>
              <a:rPr lang="sl-SI" sz="32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evalvacijski</a:t>
            </a:r>
            <a:r>
              <a:rPr lang="sl-SI" sz="3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vprašalnik</a:t>
            </a:r>
            <a:endParaRPr lang="sl-SI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18133" r="28532" b="8681"/>
          <a:stretch>
            <a:fillRect/>
          </a:stretch>
        </p:blipFill>
        <p:spPr bwMode="auto">
          <a:xfrm>
            <a:off x="1691680" y="1450052"/>
            <a:ext cx="5760640" cy="540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4857750" y="1785938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GB" sz="2200"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404664"/>
            <a:ext cx="7992888" cy="912713"/>
          </a:xfrm>
          <a:prstGeom prst="rect">
            <a:avLst/>
          </a:prstGeom>
          <a:solidFill>
            <a:srgbClr val="00AF3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2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Predvidena vprašanja na </a:t>
            </a:r>
            <a:r>
              <a:rPr lang="sl-SI" sz="28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evalvacijskem</a:t>
            </a:r>
            <a:r>
              <a:rPr lang="sl-SI" sz="28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vprašalniku?</a:t>
            </a:r>
            <a:endParaRPr lang="sl-SI" sz="28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3317" name="Rectangle 3"/>
          <p:cNvSpPr txBox="1">
            <a:spLocks/>
          </p:cNvSpPr>
          <p:nvPr/>
        </p:nvSpPr>
        <p:spPr bwMode="auto">
          <a:xfrm>
            <a:off x="539552" y="1628775"/>
            <a:ext cx="799288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lvl="0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Ali imate vizijo razvoja programa </a:t>
            </a:r>
            <a:r>
              <a:rPr lang="sl-SI" sz="2400" dirty="0" err="1" smtClean="0"/>
              <a:t>ekošola</a:t>
            </a:r>
            <a:r>
              <a:rPr lang="sl-SI" sz="2400" dirty="0" smtClean="0"/>
              <a:t> na vaši ustanovi?</a:t>
            </a:r>
          </a:p>
          <a:p>
            <a:pPr marL="441325" lvl="0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Na katerih od 9 tematskih sklopov boste delali v prihodnjem šolskem letu?</a:t>
            </a:r>
          </a:p>
          <a:p>
            <a:pPr marL="441325" lvl="0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Ali ste naredili, kar ste si do sedaj zastavili? Če ne, zakaj ne? Kje so bile ovire?</a:t>
            </a:r>
          </a:p>
          <a:p>
            <a:pPr marL="441325" lvl="0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Kje so glavne težave za večji napredek na okoljskem področju v vaši ustanovi?</a:t>
            </a:r>
          </a:p>
          <a:p>
            <a:pPr marL="441325" lvl="0" indent="-441325">
              <a:spcAft>
                <a:spcPts val="1200"/>
              </a:spcAft>
              <a:buFont typeface="Wingdings" pitchFamily="2" charset="2"/>
              <a:buChar char="v"/>
            </a:pPr>
            <a:r>
              <a:rPr lang="sl-SI" sz="2400" dirty="0" smtClean="0"/>
              <a:t>Če in kakšna je dodana vrednost vključenost vaše ustanove v program </a:t>
            </a:r>
            <a:r>
              <a:rPr lang="sl-SI" sz="2400" dirty="0" err="1" smtClean="0"/>
              <a:t>ekošola</a:t>
            </a:r>
            <a:r>
              <a:rPr lang="sl-SI" sz="2400" dirty="0" smtClean="0"/>
              <a:t>.</a:t>
            </a: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2400" dirty="0">
              <a:cs typeface="Arial" charset="0"/>
            </a:endParaRPr>
          </a:p>
          <a:p>
            <a:pPr marL="441325" indent="-441325">
              <a:spcAft>
                <a:spcPts val="1200"/>
              </a:spcAft>
              <a:buFont typeface="Wingdings" pitchFamily="2" charset="2"/>
              <a:buChar char="v"/>
            </a:pPr>
            <a:endParaRPr lang="sl-SI" sz="11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6120</TotalTime>
  <Words>536</Words>
  <Application>Microsoft Office PowerPoint</Application>
  <PresentationFormat>Diaprojekcija na zaslonu (4:3)</PresentationFormat>
  <Paragraphs>72</Paragraphs>
  <Slides>22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</vt:vector>
  </TitlesOfParts>
  <Company>Pajni&amp;Co.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Regijsko srečanje  ekokoordinatorjev OŠ</dc:title>
  <dc:creator>Pajnič</dc:creator>
  <cp:lastModifiedBy>Vaio</cp:lastModifiedBy>
  <cp:revision>320</cp:revision>
  <dcterms:created xsi:type="dcterms:W3CDTF">2011-05-28T07:56:18Z</dcterms:created>
  <dcterms:modified xsi:type="dcterms:W3CDTF">2014-04-03T12:27:31Z</dcterms:modified>
</cp:coreProperties>
</file>